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4" r:id="rId6"/>
    <p:sldId id="260" r:id="rId7"/>
    <p:sldId id="262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Israel og den moderne antisemitisme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Trussel og strategi</a:t>
            </a:r>
          </a:p>
          <a:p>
            <a:endParaRPr lang="en-GB" dirty="0"/>
          </a:p>
        </p:txBody>
      </p:sp>
      <p:pic>
        <p:nvPicPr>
          <p:cNvPr id="2054" name="Picture 6" descr="Students protest at an anti-Israel demonstration at the University of California, Irvine. (Mark Boster/Los Angeles Times via Getty Images/JTA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799" y="4050832"/>
            <a:ext cx="4199467" cy="262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40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Baggrunden for den moderne antisemitisme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Eksplicit og implicit antisemitisme</a:t>
            </a:r>
            <a:endParaRPr lang="en-GB" dirty="0" smtClean="0"/>
          </a:p>
          <a:p>
            <a:r>
              <a:rPr lang="en-GB" dirty="0" err="1" smtClean="0"/>
              <a:t>Hvad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nye</a:t>
            </a:r>
            <a:r>
              <a:rPr lang="en-GB" dirty="0" smtClean="0"/>
              <a:t>? </a:t>
            </a:r>
            <a:r>
              <a:rPr lang="en-GB" dirty="0" err="1" smtClean="0"/>
              <a:t>Hvorfor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BDS </a:t>
            </a:r>
            <a:r>
              <a:rPr lang="en-GB" dirty="0" err="1" smtClean="0"/>
              <a:t>problematisk</a:t>
            </a:r>
            <a:r>
              <a:rPr lang="en-GB" dirty="0" smtClean="0"/>
              <a:t> og </a:t>
            </a:r>
            <a:r>
              <a:rPr lang="en-GB" dirty="0" err="1" smtClean="0"/>
              <a:t>farlig</a:t>
            </a:r>
            <a:r>
              <a:rPr lang="en-GB" dirty="0" smtClean="0"/>
              <a:t>?</a:t>
            </a:r>
            <a:endParaRPr lang="en-GB" dirty="0"/>
          </a:p>
          <a:p>
            <a:r>
              <a:rPr lang="en-GB" dirty="0"/>
              <a:t>Social </a:t>
            </a:r>
            <a:r>
              <a:rPr lang="en-GB" dirty="0" err="1"/>
              <a:t>medier</a:t>
            </a:r>
            <a:r>
              <a:rPr lang="en-GB" dirty="0"/>
              <a:t> og </a:t>
            </a:r>
            <a:r>
              <a:rPr lang="en-GB" dirty="0" err="1"/>
              <a:t>sandhedsforfald</a:t>
            </a:r>
            <a:r>
              <a:rPr lang="en-GB" dirty="0"/>
              <a:t> – </a:t>
            </a:r>
            <a:r>
              <a:rPr lang="en-GB" dirty="0" err="1"/>
              <a:t>marginaliserede</a:t>
            </a:r>
            <a:r>
              <a:rPr lang="en-GB" dirty="0"/>
              <a:t> </a:t>
            </a:r>
            <a:r>
              <a:rPr lang="en-GB" dirty="0" err="1"/>
              <a:t>holdinger</a:t>
            </a:r>
            <a:r>
              <a:rPr lang="en-GB" dirty="0"/>
              <a:t>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platform</a:t>
            </a:r>
          </a:p>
          <a:p>
            <a:pPr lvl="0"/>
            <a:r>
              <a:rPr lang="en-GB" dirty="0" err="1" smtClean="0"/>
              <a:t>Tidsånden</a:t>
            </a:r>
            <a:r>
              <a:rPr lang="en-GB" dirty="0" smtClean="0"/>
              <a:t> – Holocaust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længere</a:t>
            </a:r>
            <a:r>
              <a:rPr lang="en-GB" dirty="0" smtClean="0"/>
              <a:t> </a:t>
            </a:r>
            <a:r>
              <a:rPr lang="en-GB" dirty="0" err="1" smtClean="0"/>
              <a:t>særligt</a:t>
            </a:r>
            <a:r>
              <a:rPr lang="en-GB" dirty="0"/>
              <a:t> </a:t>
            </a:r>
            <a:r>
              <a:rPr lang="en-GB" dirty="0" err="1" smtClean="0"/>
              <a:t>langt</a:t>
            </a:r>
            <a:r>
              <a:rPr lang="en-GB" dirty="0" smtClean="0"/>
              <a:t> </a:t>
            </a:r>
            <a:r>
              <a:rPr lang="en-GB" dirty="0" err="1" smtClean="0"/>
              <a:t>fremme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folks </a:t>
            </a:r>
            <a:r>
              <a:rPr lang="en-GB" dirty="0" err="1" smtClean="0"/>
              <a:t>bevidsthed</a:t>
            </a:r>
            <a:endParaRPr lang="en-GB" dirty="0"/>
          </a:p>
          <a:p>
            <a:r>
              <a:rPr lang="en-GB" dirty="0" err="1" smtClean="0"/>
              <a:t>Ændringer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international system – </a:t>
            </a:r>
            <a:r>
              <a:rPr lang="en-GB" dirty="0" err="1"/>
              <a:t>Efter</a:t>
            </a:r>
            <a:r>
              <a:rPr lang="en-GB" dirty="0"/>
              <a:t> den </a:t>
            </a:r>
            <a:r>
              <a:rPr lang="en-GB" dirty="0" err="1"/>
              <a:t>kolde</a:t>
            </a:r>
            <a:r>
              <a:rPr lang="en-GB" dirty="0"/>
              <a:t> </a:t>
            </a:r>
            <a:r>
              <a:rPr lang="en-GB" dirty="0" err="1"/>
              <a:t>krig</a:t>
            </a:r>
            <a:r>
              <a:rPr lang="en-GB" dirty="0"/>
              <a:t> – e.g. UN, ICC and NGOs</a:t>
            </a:r>
          </a:p>
          <a:p>
            <a:r>
              <a:rPr lang="en-GB" dirty="0" err="1" smtClean="0"/>
              <a:t>Paradoksal</a:t>
            </a:r>
            <a:r>
              <a:rPr lang="en-GB" dirty="0" smtClean="0"/>
              <a:t> </a:t>
            </a:r>
            <a:r>
              <a:rPr lang="en-GB" dirty="0" err="1" smtClean="0"/>
              <a:t>rød-grøn</a:t>
            </a:r>
            <a:r>
              <a:rPr lang="en-GB" dirty="0" smtClean="0"/>
              <a:t> alliance </a:t>
            </a:r>
            <a:r>
              <a:rPr lang="en-GB" dirty="0"/>
              <a:t>– </a:t>
            </a:r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at </a:t>
            </a:r>
            <a:r>
              <a:rPr lang="en-GB" dirty="0" err="1"/>
              <a:t>menneskerettighedsforkæmpere</a:t>
            </a:r>
            <a:r>
              <a:rPr lang="en-GB" dirty="0"/>
              <a:t> </a:t>
            </a:r>
            <a:r>
              <a:rPr lang="en-GB" dirty="0" err="1"/>
              <a:t>befinder</a:t>
            </a:r>
            <a:r>
              <a:rPr lang="en-GB" dirty="0"/>
              <a:t> sig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samme</a:t>
            </a:r>
            <a:r>
              <a:rPr lang="en-GB" dirty="0"/>
              <a:t> </a:t>
            </a:r>
            <a:r>
              <a:rPr lang="en-GB" dirty="0" err="1"/>
              <a:t>båd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 smtClean="0"/>
              <a:t>menneskerettighedskrænkere</a:t>
            </a:r>
            <a:r>
              <a:rPr lang="en-GB" dirty="0" smtClean="0"/>
              <a:t>? </a:t>
            </a: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pic>
        <p:nvPicPr>
          <p:cNvPr id="3076" name="Picture 4" descr="Image result for social m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895" y="609600"/>
            <a:ext cx="3422439" cy="228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98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Hvorfor er </a:t>
            </a:r>
            <a:r>
              <a:rPr lang="da-DK" dirty="0" err="1" smtClean="0"/>
              <a:t>BDS</a:t>
            </a:r>
            <a:r>
              <a:rPr lang="da-DK" dirty="0" smtClean="0"/>
              <a:t> farlig? </a:t>
            </a:r>
            <a:r>
              <a:rPr lang="en-GB" dirty="0" smtClean="0"/>
              <a:t>Mere anti-</a:t>
            </a:r>
            <a:r>
              <a:rPr lang="en-GB" dirty="0" err="1" smtClean="0"/>
              <a:t>israelsk</a:t>
            </a:r>
            <a:r>
              <a:rPr lang="en-GB" dirty="0" smtClean="0"/>
              <a:t> </a:t>
            </a:r>
            <a:r>
              <a:rPr lang="en-GB" dirty="0"/>
              <a:t>end </a:t>
            </a:r>
            <a:r>
              <a:rPr lang="en-GB" dirty="0" smtClean="0"/>
              <a:t>pro-</a:t>
            </a:r>
            <a:r>
              <a:rPr lang="en-GB" dirty="0" err="1" smtClean="0"/>
              <a:t>palæstinensisk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 smtClean="0"/>
              <a:t>Hvordan skelner man mellem legitim og illegitim kritik af Israel? Det er ikke legitimt at </a:t>
            </a:r>
            <a:r>
              <a:rPr lang="da-DK" dirty="0" err="1" smtClean="0"/>
              <a:t>kompromitere</a:t>
            </a:r>
            <a:r>
              <a:rPr lang="da-DK" dirty="0" smtClean="0"/>
              <a:t> eller angribe:</a:t>
            </a:r>
            <a:endParaRPr lang="en-GB" dirty="0"/>
          </a:p>
          <a:p>
            <a:pPr lvl="0"/>
            <a:r>
              <a:rPr lang="en-GB" dirty="0" err="1" smtClean="0"/>
              <a:t>Israels</a:t>
            </a:r>
            <a:r>
              <a:rPr lang="en-GB" dirty="0" smtClean="0"/>
              <a:t> ret </a:t>
            </a:r>
            <a:r>
              <a:rPr lang="en-GB" dirty="0" err="1" smtClean="0"/>
              <a:t>til</a:t>
            </a:r>
            <a:r>
              <a:rPr lang="en-GB" dirty="0" smtClean="0"/>
              <a:t> at </a:t>
            </a:r>
            <a:r>
              <a:rPr lang="en-GB" dirty="0" err="1" smtClean="0"/>
              <a:t>eksistere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nationalstat</a:t>
            </a:r>
            <a:r>
              <a:rPr lang="en-GB" dirty="0" smtClean="0"/>
              <a:t> (</a:t>
            </a:r>
            <a:r>
              <a:rPr lang="en-GB" dirty="0" err="1" smtClean="0"/>
              <a:t>eksplicit</a:t>
            </a:r>
            <a:r>
              <a:rPr lang="en-GB" dirty="0" smtClean="0"/>
              <a:t> og implicit),</a:t>
            </a:r>
            <a:endParaRPr lang="en-GB" dirty="0"/>
          </a:p>
          <a:p>
            <a:pPr lvl="0"/>
            <a:r>
              <a:rPr lang="en-GB" dirty="0" err="1" smtClean="0"/>
              <a:t>Israels</a:t>
            </a:r>
            <a:r>
              <a:rPr lang="en-GB" dirty="0" smtClean="0"/>
              <a:t> ret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selvforsvar</a:t>
            </a:r>
            <a:r>
              <a:rPr lang="en-GB" dirty="0" smtClean="0"/>
              <a:t>, </a:t>
            </a:r>
            <a:endParaRPr lang="en-GB" dirty="0"/>
          </a:p>
          <a:p>
            <a:pPr lvl="0"/>
            <a:r>
              <a:rPr lang="en-GB" dirty="0" smtClean="0"/>
              <a:t>Og </a:t>
            </a:r>
            <a:r>
              <a:rPr lang="en-GB" dirty="0" err="1" smtClean="0"/>
              <a:t>Israels</a:t>
            </a:r>
            <a:r>
              <a:rPr lang="en-GB" dirty="0" smtClean="0"/>
              <a:t> ret </a:t>
            </a:r>
            <a:r>
              <a:rPr lang="en-GB" dirty="0" err="1" smtClean="0"/>
              <a:t>til</a:t>
            </a:r>
            <a:r>
              <a:rPr lang="en-GB" dirty="0" smtClean="0"/>
              <a:t> at </a:t>
            </a:r>
            <a:r>
              <a:rPr lang="en-GB" dirty="0" err="1" smtClean="0"/>
              <a:t>forklare</a:t>
            </a:r>
            <a:r>
              <a:rPr lang="en-GB" dirty="0" smtClean="0"/>
              <a:t> sine </a:t>
            </a:r>
            <a:r>
              <a:rPr lang="en-GB" dirty="0" err="1" smtClean="0"/>
              <a:t>handlinger</a:t>
            </a:r>
            <a:r>
              <a:rPr lang="en-GB" dirty="0" smtClean="0"/>
              <a:t>. (</a:t>
            </a:r>
            <a:r>
              <a:rPr lang="en-GB" dirty="0" err="1"/>
              <a:t>Kobi</a:t>
            </a:r>
            <a:r>
              <a:rPr lang="en-GB" dirty="0"/>
              <a:t> Michael – </a:t>
            </a:r>
            <a:r>
              <a:rPr lang="en-GB" dirty="0" err="1"/>
              <a:t>INSS</a:t>
            </a:r>
            <a:r>
              <a:rPr lang="en-GB" dirty="0" smtClean="0"/>
              <a:t>)</a:t>
            </a:r>
          </a:p>
          <a:p>
            <a:pPr lvl="0"/>
            <a:r>
              <a:rPr lang="da-DK" dirty="0" smtClean="0"/>
              <a:t>Derudover: ensidig, eksklusiv negativ fokus på Israel</a:t>
            </a:r>
            <a:endParaRPr lang="en-GB" dirty="0" smtClean="0"/>
          </a:p>
          <a:p>
            <a:pPr lvl="0"/>
            <a:endParaRPr lang="en-GB" dirty="0"/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BDS </a:t>
            </a:r>
            <a:r>
              <a:rPr lang="en-GB" dirty="0" err="1"/>
              <a:t>søger</a:t>
            </a:r>
            <a:r>
              <a:rPr lang="en-GB" dirty="0"/>
              <a:t> boycott </a:t>
            </a:r>
            <a:r>
              <a:rPr lang="en-GB" dirty="0" err="1"/>
              <a:t>af</a:t>
            </a:r>
            <a:r>
              <a:rPr lang="en-GB" dirty="0"/>
              <a:t> Israel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alle</a:t>
            </a:r>
            <a:r>
              <a:rPr lang="en-GB" dirty="0"/>
              <a:t> </a:t>
            </a:r>
            <a:r>
              <a:rPr lang="en-GB" dirty="0" err="1"/>
              <a:t>dimensioner</a:t>
            </a:r>
            <a:r>
              <a:rPr lang="en-GB" dirty="0"/>
              <a:t>.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inkluderer</a:t>
            </a:r>
            <a:r>
              <a:rPr lang="en-GB" dirty="0"/>
              <a:t> </a:t>
            </a:r>
            <a:r>
              <a:rPr lang="en-GB" dirty="0" err="1"/>
              <a:t>ifølge</a:t>
            </a:r>
            <a:r>
              <a:rPr lang="en-GB" dirty="0"/>
              <a:t> </a:t>
            </a:r>
            <a:r>
              <a:rPr lang="en-GB" dirty="0" err="1"/>
              <a:t>deres</a:t>
            </a:r>
            <a:r>
              <a:rPr lang="en-GB" dirty="0"/>
              <a:t> </a:t>
            </a:r>
            <a:r>
              <a:rPr lang="en-GB" dirty="0" err="1"/>
              <a:t>hjemmeside</a:t>
            </a:r>
            <a:r>
              <a:rPr lang="en-GB" dirty="0"/>
              <a:t> </a:t>
            </a:r>
            <a:r>
              <a:rPr lang="en-GB" dirty="0" err="1"/>
              <a:t>akademisk</a:t>
            </a:r>
            <a:r>
              <a:rPr lang="en-GB" dirty="0"/>
              <a:t>, </a:t>
            </a:r>
            <a:r>
              <a:rPr lang="en-GB" dirty="0" err="1"/>
              <a:t>kulturel</a:t>
            </a:r>
            <a:r>
              <a:rPr lang="en-GB" dirty="0"/>
              <a:t>, </a:t>
            </a:r>
            <a:r>
              <a:rPr lang="en-GB" dirty="0" err="1"/>
              <a:t>politisk</a:t>
            </a:r>
            <a:r>
              <a:rPr lang="en-GB" dirty="0"/>
              <a:t> og </a:t>
            </a:r>
            <a:r>
              <a:rPr lang="en-GB" dirty="0" err="1"/>
              <a:t>militær</a:t>
            </a:r>
            <a:r>
              <a:rPr lang="en-GB" dirty="0"/>
              <a:t> boycott.</a:t>
            </a:r>
          </a:p>
          <a:p>
            <a:r>
              <a:rPr lang="en-GB" dirty="0" err="1"/>
              <a:t>Delegitimisering</a:t>
            </a:r>
            <a:r>
              <a:rPr lang="en-GB" dirty="0"/>
              <a:t> </a:t>
            </a:r>
            <a:r>
              <a:rPr lang="en-GB" dirty="0" err="1"/>
              <a:t>af</a:t>
            </a:r>
            <a:r>
              <a:rPr lang="en-GB" dirty="0"/>
              <a:t> Israel </a:t>
            </a:r>
            <a:r>
              <a:rPr lang="en-GB" dirty="0" err="1"/>
              <a:t>ophæver</a:t>
            </a:r>
            <a:r>
              <a:rPr lang="en-GB" dirty="0"/>
              <a:t> </a:t>
            </a:r>
            <a:r>
              <a:rPr lang="en-GB" dirty="0" err="1"/>
              <a:t>nødvendigheden</a:t>
            </a:r>
            <a:r>
              <a:rPr lang="en-GB" dirty="0"/>
              <a:t> for </a:t>
            </a:r>
            <a:r>
              <a:rPr lang="en-GB" dirty="0" err="1"/>
              <a:t>palæstinenserne</a:t>
            </a:r>
            <a:r>
              <a:rPr lang="en-GB" dirty="0"/>
              <a:t> for at </a:t>
            </a:r>
            <a:r>
              <a:rPr lang="en-GB" dirty="0" err="1"/>
              <a:t>søge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forhandlingsløsning</a:t>
            </a:r>
            <a:r>
              <a:rPr lang="en-GB" dirty="0"/>
              <a:t>.  </a:t>
            </a:r>
          </a:p>
          <a:p>
            <a:r>
              <a:rPr lang="en-GB" dirty="0"/>
              <a:t>Den </a:t>
            </a:r>
            <a:r>
              <a:rPr lang="en-GB" dirty="0" err="1"/>
              <a:t>implicitte</a:t>
            </a:r>
            <a:r>
              <a:rPr lang="en-GB" dirty="0"/>
              <a:t> </a:t>
            </a:r>
            <a:r>
              <a:rPr lang="en-GB" dirty="0" err="1"/>
              <a:t>målsætning</a:t>
            </a:r>
            <a:r>
              <a:rPr lang="en-GB" dirty="0"/>
              <a:t> for BDS: </a:t>
            </a:r>
            <a:r>
              <a:rPr lang="en-GB" dirty="0" err="1"/>
              <a:t>Afviklingen</a:t>
            </a:r>
            <a:r>
              <a:rPr lang="en-GB" dirty="0"/>
              <a:t> </a:t>
            </a:r>
            <a:r>
              <a:rPr lang="en-GB" dirty="0" err="1"/>
              <a:t>af</a:t>
            </a:r>
            <a:r>
              <a:rPr lang="en-GB" dirty="0"/>
              <a:t> Israel </a:t>
            </a:r>
            <a:r>
              <a:rPr lang="en-GB" dirty="0" err="1"/>
              <a:t>i</a:t>
            </a:r>
            <a:r>
              <a:rPr lang="en-GB" dirty="0"/>
              <a:t> sin </a:t>
            </a:r>
            <a:r>
              <a:rPr lang="en-GB" dirty="0" err="1"/>
              <a:t>nuværende</a:t>
            </a:r>
            <a:r>
              <a:rPr lang="en-GB" dirty="0"/>
              <a:t> form. </a:t>
            </a:r>
            <a:endParaRPr lang="en-GB" dirty="0" smtClean="0"/>
          </a:p>
          <a:p>
            <a:r>
              <a:rPr lang="en-GB" dirty="0" smtClean="0"/>
              <a:t>BDS </a:t>
            </a:r>
            <a:r>
              <a:rPr lang="en-GB" dirty="0" err="1"/>
              <a:t>grundlægger</a:t>
            </a:r>
            <a:r>
              <a:rPr lang="en-GB" dirty="0"/>
              <a:t>, Omar </a:t>
            </a:r>
            <a:r>
              <a:rPr lang="en-GB" dirty="0" err="1"/>
              <a:t>Barghouti</a:t>
            </a:r>
            <a:r>
              <a:rPr lang="en-GB" dirty="0"/>
              <a:t>,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imod</a:t>
            </a:r>
            <a:r>
              <a:rPr lang="en-GB" dirty="0"/>
              <a:t> </a:t>
            </a:r>
            <a:r>
              <a:rPr lang="en-GB" dirty="0" err="1"/>
              <a:t>forsoning</a:t>
            </a:r>
            <a:r>
              <a:rPr lang="en-GB" dirty="0"/>
              <a:t> og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tostatsløsning</a:t>
            </a:r>
            <a:r>
              <a:rPr lang="en-GB" dirty="0" smtClean="0"/>
              <a:t>. </a:t>
            </a:r>
            <a:endParaRPr lang="en-GB" dirty="0"/>
          </a:p>
          <a:p>
            <a:r>
              <a:rPr lang="da-DK" dirty="0"/>
              <a:t>Forgiftet atmosfære – uformel, stille </a:t>
            </a:r>
            <a:r>
              <a:rPr lang="da-DK" dirty="0" err="1"/>
              <a:t>diskriminisering</a:t>
            </a:r>
            <a:r>
              <a:rPr lang="da-DK" dirty="0"/>
              <a:t> af Israel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25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er modsvaret?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Hvad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der </a:t>
            </a:r>
            <a:r>
              <a:rPr lang="en-GB" dirty="0" err="1" smtClean="0"/>
              <a:t>gøres</a:t>
            </a:r>
            <a:r>
              <a:rPr lang="en-GB" dirty="0" smtClean="0"/>
              <a:t>? Offensive og defensive </a:t>
            </a:r>
            <a:r>
              <a:rPr lang="en-GB" dirty="0" err="1" smtClean="0"/>
              <a:t>strategier</a:t>
            </a:r>
            <a:r>
              <a:rPr lang="en-GB" dirty="0" smtClean="0"/>
              <a:t>:</a:t>
            </a:r>
            <a:endParaRPr lang="en-GB" dirty="0"/>
          </a:p>
          <a:p>
            <a:pPr fontAlgn="base"/>
            <a:endParaRPr lang="en-GB" dirty="0" smtClean="0"/>
          </a:p>
          <a:p>
            <a:pPr fontAlgn="base"/>
            <a:r>
              <a:rPr lang="en-GB" dirty="0" err="1" smtClean="0"/>
              <a:t>Svar</a:t>
            </a:r>
            <a:r>
              <a:rPr lang="en-GB" dirty="0" smtClean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tåben</a:t>
            </a:r>
            <a:r>
              <a:rPr lang="en-GB" dirty="0"/>
              <a:t>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dumt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han</a:t>
            </a:r>
            <a:r>
              <a:rPr lang="en-GB" dirty="0"/>
              <a:t> </a:t>
            </a:r>
            <a:r>
              <a:rPr lang="en-GB" dirty="0" err="1" smtClean="0"/>
              <a:t>spørger</a:t>
            </a:r>
            <a:r>
              <a:rPr lang="en-GB" dirty="0" smtClean="0"/>
              <a:t>, for </a:t>
            </a:r>
            <a:r>
              <a:rPr lang="en-GB" dirty="0"/>
              <a:t>at du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komme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at </a:t>
            </a:r>
            <a:r>
              <a:rPr lang="en-GB" dirty="0" err="1"/>
              <a:t>ligne</a:t>
            </a:r>
            <a:r>
              <a:rPr lang="en-GB" dirty="0"/>
              <a:t> ham.</a:t>
            </a:r>
          </a:p>
          <a:p>
            <a:pPr fontAlgn="base"/>
            <a:r>
              <a:rPr lang="en-GB" dirty="0" err="1" smtClean="0"/>
              <a:t>Svar</a:t>
            </a:r>
            <a:r>
              <a:rPr lang="en-GB" dirty="0" smtClean="0"/>
              <a:t> </a:t>
            </a:r>
            <a:r>
              <a:rPr lang="en-GB" dirty="0" err="1"/>
              <a:t>tåben</a:t>
            </a:r>
            <a:r>
              <a:rPr lang="en-GB" dirty="0"/>
              <a:t>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dumt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han</a:t>
            </a:r>
            <a:r>
              <a:rPr lang="en-GB" dirty="0"/>
              <a:t> </a:t>
            </a:r>
            <a:r>
              <a:rPr lang="en-GB" dirty="0" err="1" smtClean="0"/>
              <a:t>spørger</a:t>
            </a:r>
            <a:r>
              <a:rPr lang="en-GB" dirty="0" smtClean="0"/>
              <a:t>, for </a:t>
            </a:r>
            <a:r>
              <a:rPr lang="en-GB" dirty="0"/>
              <a:t>at </a:t>
            </a:r>
            <a:r>
              <a:rPr lang="en-GB" dirty="0" err="1"/>
              <a:t>han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vís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egne</a:t>
            </a:r>
            <a:r>
              <a:rPr lang="en-GB" dirty="0"/>
              <a:t> </a:t>
            </a:r>
            <a:r>
              <a:rPr lang="en-GB" dirty="0" err="1"/>
              <a:t>øjne</a:t>
            </a:r>
            <a:r>
              <a:rPr lang="en-GB" dirty="0"/>
              <a:t>.</a:t>
            </a:r>
          </a:p>
          <a:p>
            <a:r>
              <a:rPr lang="da-DK" dirty="0" smtClean="0"/>
              <a:t>Ordsprogenes bog 26:4-5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85989"/>
            <a:ext cx="4184034" cy="3880773"/>
          </a:xfrm>
        </p:spPr>
        <p:txBody>
          <a:bodyPr>
            <a:normAutofit/>
          </a:bodyPr>
          <a:lstStyle/>
          <a:p>
            <a:r>
              <a:rPr lang="da-DK" dirty="0" smtClean="0"/>
              <a:t>Der er et stort spring på at kritisere individuelle politiker for at søge en konkret ændring og så at sige Israel ikke har ret til at eksistere.</a:t>
            </a:r>
            <a:endParaRPr lang="en-GB" dirty="0" smtClean="0"/>
          </a:p>
          <a:p>
            <a:r>
              <a:rPr lang="da-DK" dirty="0" smtClean="0"/>
              <a:t>Anerkend at mange løsninger er blevet prøvet og søgt – virkeligheden er kompliceret.</a:t>
            </a:r>
          </a:p>
          <a:p>
            <a:r>
              <a:rPr lang="da-DK" dirty="0" smtClean="0"/>
              <a:t>Der er ikke en trylleløsning - små sejre – en ad gangen. Introducer nuance i debatten.</a:t>
            </a:r>
            <a:endParaRPr lang="en-GB" dirty="0" smtClean="0"/>
          </a:p>
        </p:txBody>
      </p:sp>
      <p:pic>
        <p:nvPicPr>
          <p:cNvPr id="4098" name="Picture 2" descr="Image result for complic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003" y="0"/>
            <a:ext cx="3196997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063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Personlig kontakt og positiv udfordring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 smtClean="0"/>
              <a:t>Spørg hvad slutmålet er eller konsekvensen af </a:t>
            </a:r>
            <a:r>
              <a:rPr lang="da-DK" dirty="0" err="1" smtClean="0"/>
              <a:t>delegitimisering</a:t>
            </a:r>
            <a:r>
              <a:rPr lang="da-DK" dirty="0" smtClean="0"/>
              <a:t> af Israel?</a:t>
            </a:r>
          </a:p>
          <a:p>
            <a:r>
              <a:rPr lang="da-DK" dirty="0" smtClean="0"/>
              <a:t>Spørg hvad gør palæstinenserne til gengæld for de indrømmelser som Israel og hvordan sikrer man sig at de ikke bare presser på for yderligere indrømmelser?</a:t>
            </a:r>
          </a:p>
          <a:p>
            <a:r>
              <a:rPr lang="da-DK" dirty="0" smtClean="0"/>
              <a:t>Hvad skal der til for at palæstinenserne erklærer konflikten for afsluttet?</a:t>
            </a:r>
          </a:p>
          <a:p>
            <a:endParaRPr lang="da-DK" dirty="0" smtClean="0"/>
          </a:p>
          <a:p>
            <a:r>
              <a:rPr lang="da-DK" dirty="0" smtClean="0"/>
              <a:t>Har Israel ret til at eksistere?</a:t>
            </a:r>
          </a:p>
          <a:p>
            <a:r>
              <a:rPr lang="da-DK" dirty="0" smtClean="0"/>
              <a:t>Har Israel ret til at forsvare sig selv?</a:t>
            </a:r>
          </a:p>
          <a:p>
            <a:r>
              <a:rPr lang="da-DK" dirty="0" smtClean="0"/>
              <a:t>Anvender du de samme standarder på andre? Eller kun på Israel?</a:t>
            </a:r>
          </a:p>
          <a:p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Meget få mennesker ønsker at blive set som nogen der er tilhængere af Israels udslettelse eller fortaler for dobbeltstandarder. </a:t>
            </a:r>
            <a:endParaRPr lang="en-GB" dirty="0"/>
          </a:p>
        </p:txBody>
      </p:sp>
      <p:pic>
        <p:nvPicPr>
          <p:cNvPr id="5124" name="Picture 4" descr="Image result for discu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037" y="3085570"/>
            <a:ext cx="3843963" cy="219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451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Den narrative kamp:</a:t>
            </a:r>
            <a:br>
              <a:rPr lang="da-DK" dirty="0" smtClean="0"/>
            </a:br>
            <a:r>
              <a:rPr lang="da-DK" dirty="0" smtClean="0"/>
              <a:t>Årsag og konsekvens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Vend </a:t>
            </a:r>
            <a:r>
              <a:rPr lang="en-GB" dirty="0" err="1"/>
              <a:t>tilbage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de </a:t>
            </a:r>
            <a:r>
              <a:rPr lang="en-GB" dirty="0" err="1"/>
              <a:t>historiske</a:t>
            </a:r>
            <a:r>
              <a:rPr lang="en-GB" dirty="0"/>
              <a:t> </a:t>
            </a:r>
            <a:r>
              <a:rPr lang="en-GB" dirty="0" err="1"/>
              <a:t>kendsgerninger</a:t>
            </a:r>
            <a:r>
              <a:rPr lang="en-GB" dirty="0"/>
              <a:t> (Binyamin Netanyahu):</a:t>
            </a:r>
          </a:p>
          <a:p>
            <a:r>
              <a:rPr lang="en-GB" dirty="0" err="1" smtClean="0"/>
              <a:t>Araberne</a:t>
            </a:r>
            <a:r>
              <a:rPr lang="en-GB" dirty="0" smtClean="0"/>
              <a:t> </a:t>
            </a:r>
            <a:r>
              <a:rPr lang="en-GB" dirty="0" err="1" smtClean="0"/>
              <a:t>transformerede</a:t>
            </a:r>
            <a:r>
              <a:rPr lang="en-GB" dirty="0" smtClean="0"/>
              <a:t> </a:t>
            </a:r>
            <a:r>
              <a:rPr lang="en-GB" dirty="0" err="1" smtClean="0"/>
              <a:t>resultatet</a:t>
            </a:r>
            <a:r>
              <a:rPr lang="en-GB" dirty="0" smtClean="0"/>
              <a:t> </a:t>
            </a:r>
            <a:r>
              <a:rPr lang="en-GB" dirty="0" err="1" smtClean="0"/>
              <a:t>af</a:t>
            </a:r>
            <a:r>
              <a:rPr lang="en-GB" dirty="0" smtClean="0"/>
              <a:t> </a:t>
            </a:r>
            <a:r>
              <a:rPr lang="en-GB" dirty="0" err="1" smtClean="0"/>
              <a:t>deres</a:t>
            </a:r>
            <a:r>
              <a:rPr lang="en-GB" dirty="0" smtClean="0"/>
              <a:t> </a:t>
            </a:r>
            <a:r>
              <a:rPr lang="en-GB" dirty="0" err="1" smtClean="0"/>
              <a:t>krigserklæringer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årsagen</a:t>
            </a:r>
            <a:r>
              <a:rPr lang="en-GB" dirty="0" smtClean="0"/>
              <a:t> for </a:t>
            </a:r>
            <a:r>
              <a:rPr lang="en-GB" dirty="0" err="1" smtClean="0"/>
              <a:t>deres</a:t>
            </a:r>
            <a:r>
              <a:rPr lang="en-GB" dirty="0" smtClean="0"/>
              <a:t> </a:t>
            </a:r>
            <a:r>
              <a:rPr lang="en-GB" dirty="0" err="1" smtClean="0"/>
              <a:t>holdninger</a:t>
            </a:r>
            <a:r>
              <a:rPr lang="en-GB" dirty="0" smtClean="0"/>
              <a:t>, </a:t>
            </a:r>
            <a:r>
              <a:rPr lang="en-GB" dirty="0" err="1" smtClean="0"/>
              <a:t>dvs</a:t>
            </a:r>
            <a:r>
              <a:rPr lang="en-GB" dirty="0" smtClean="0"/>
              <a:t>.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flygtningeproblem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de </a:t>
            </a:r>
            <a:r>
              <a:rPr lang="en-GB" dirty="0" err="1" smtClean="0"/>
              <a:t>selv</a:t>
            </a:r>
            <a:r>
              <a:rPr lang="en-GB" dirty="0" smtClean="0"/>
              <a:t> </a:t>
            </a:r>
            <a:r>
              <a:rPr lang="en-GB" dirty="0" err="1" smtClean="0"/>
              <a:t>forårgsagede</a:t>
            </a:r>
            <a:r>
              <a:rPr lang="en-GB" dirty="0" smtClean="0"/>
              <a:t>.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samme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siges</a:t>
            </a:r>
            <a:r>
              <a:rPr lang="en-GB" dirty="0" smtClean="0"/>
              <a:t> om </a:t>
            </a:r>
            <a:r>
              <a:rPr lang="en-GB" dirty="0" err="1" smtClean="0"/>
              <a:t>Vestbredden</a:t>
            </a:r>
            <a:r>
              <a:rPr lang="en-GB" dirty="0" smtClean="0"/>
              <a:t>,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blev</a:t>
            </a:r>
            <a:r>
              <a:rPr lang="en-GB" dirty="0" smtClean="0"/>
              <a:t> </a:t>
            </a:r>
            <a:r>
              <a:rPr lang="en-GB" dirty="0" err="1" smtClean="0"/>
              <a:t>erobret</a:t>
            </a:r>
            <a:r>
              <a:rPr lang="en-GB" dirty="0" smtClean="0"/>
              <a:t> </a:t>
            </a:r>
            <a:r>
              <a:rPr lang="en-GB" dirty="0" err="1" smtClean="0"/>
              <a:t>af</a:t>
            </a:r>
            <a:r>
              <a:rPr lang="en-GB" dirty="0" smtClean="0"/>
              <a:t> Israel </a:t>
            </a:r>
            <a:r>
              <a:rPr lang="en-GB" dirty="0" err="1" smtClean="0"/>
              <a:t>efter</a:t>
            </a:r>
            <a:r>
              <a:rPr lang="en-GB" dirty="0" smtClean="0"/>
              <a:t> </a:t>
            </a:r>
            <a:r>
              <a:rPr lang="en-GB" dirty="0" err="1" smtClean="0"/>
              <a:t>forsvarskrigen</a:t>
            </a:r>
            <a:r>
              <a:rPr lang="en-GB" dirty="0" smtClean="0"/>
              <a:t> I 1967.</a:t>
            </a:r>
          </a:p>
          <a:p>
            <a:r>
              <a:rPr lang="en-GB" dirty="0" err="1" smtClean="0"/>
              <a:t>Mindst</a:t>
            </a:r>
            <a:r>
              <a:rPr lang="en-GB" dirty="0" smtClean="0"/>
              <a:t> 3 </a:t>
            </a:r>
            <a:r>
              <a:rPr lang="en-GB" dirty="0" err="1" smtClean="0"/>
              <a:t>fredsforslag</a:t>
            </a:r>
            <a:r>
              <a:rPr lang="en-GB" dirty="0" smtClean="0"/>
              <a:t> og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tilbagetrækning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blevet</a:t>
            </a:r>
            <a:r>
              <a:rPr lang="en-GB" dirty="0" smtClean="0"/>
              <a:t> </a:t>
            </a:r>
            <a:r>
              <a:rPr lang="en-GB" dirty="0" err="1" smtClean="0"/>
              <a:t>tilbudt</a:t>
            </a:r>
            <a:r>
              <a:rPr lang="en-GB" dirty="0" smtClean="0"/>
              <a:t> </a:t>
            </a:r>
            <a:r>
              <a:rPr lang="en-GB" dirty="0" err="1" smtClean="0"/>
              <a:t>palæstinenserne</a:t>
            </a:r>
            <a:r>
              <a:rPr lang="en-GB" dirty="0" smtClean="0"/>
              <a:t> </a:t>
            </a:r>
          </a:p>
          <a:p>
            <a:r>
              <a:rPr lang="da-DK" dirty="0" smtClean="0"/>
              <a:t>Sikkerhedsmuren blev bygget efter en terrorbølge og er ikke årsag til terror – det er omvendt – den har været med til forhindre terror.</a:t>
            </a:r>
            <a:endParaRPr lang="en-GB" dirty="0" smtClean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Israels demokratiske karakter (Alan </a:t>
            </a:r>
            <a:r>
              <a:rPr lang="da-DK" dirty="0" err="1" smtClean="0"/>
              <a:t>Dershowitz</a:t>
            </a:r>
            <a:r>
              <a:rPr lang="da-DK" dirty="0" smtClean="0"/>
              <a:t>)</a:t>
            </a:r>
          </a:p>
          <a:p>
            <a:r>
              <a:rPr lang="da-DK" dirty="0" smtClean="0"/>
              <a:t>Israel er ikke perfekt, men se på det store billede og se på alternativerne i regionen. Palæstinensere kan faktisk bringe deres sag (og gør det) for den israelske </a:t>
            </a:r>
            <a:r>
              <a:rPr lang="da-DK" dirty="0" err="1" smtClean="0"/>
              <a:t>højsteret</a:t>
            </a:r>
            <a:r>
              <a:rPr lang="da-DK" dirty="0" smtClean="0"/>
              <a:t>, og vinder faktisk nogle gange.</a:t>
            </a:r>
          </a:p>
          <a:p>
            <a:r>
              <a:rPr lang="da-DK" dirty="0" smtClean="0"/>
              <a:t>Du kan være både pro-israelsk og pro-palæstinensisk på en gang, men uanset hvor man står, så må man give Israel ret til at forsvare sig mod raket- og terrorangreb og vold mod civile. </a:t>
            </a:r>
          </a:p>
          <a:p>
            <a:r>
              <a:rPr lang="da-DK" dirty="0" err="1" smtClean="0"/>
              <a:t>BDS</a:t>
            </a:r>
            <a:r>
              <a:rPr lang="da-DK" dirty="0" smtClean="0"/>
              <a:t> har en dobbeltstandard – er imod </a:t>
            </a:r>
            <a:r>
              <a:rPr lang="da-DK" dirty="0" err="1" smtClean="0"/>
              <a:t>tostatsløsningen</a:t>
            </a:r>
            <a:r>
              <a:rPr lang="da-DK" dirty="0" smtClean="0"/>
              <a:t> fordi den er imod en jødisk stat i nogen form</a:t>
            </a:r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6146" name="Picture 2" descr="Image result for causa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267" y="-68875"/>
            <a:ext cx="3877733" cy="25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098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Hvad</a:t>
            </a:r>
            <a:r>
              <a:rPr lang="en-US" dirty="0" smtClean="0"/>
              <a:t> g</a:t>
            </a:r>
            <a:r>
              <a:rPr lang="da-DK" dirty="0" smtClean="0"/>
              <a:t>ør vi?</a:t>
            </a:r>
            <a:endParaRPr lang="en-GB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347980"/>
            <a:ext cx="4183062" cy="3506652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9795320" y="6846958"/>
            <a:ext cx="992437" cy="1712576"/>
          </a:xfrm>
        </p:spPr>
        <p:txBody>
          <a:bodyPr/>
          <a:lstStyle/>
          <a:p>
            <a:r>
              <a:rPr lang="da-DK" dirty="0" smtClean="0"/>
              <a:t>djvenskab.dk</a:t>
            </a:r>
          </a:p>
          <a:p>
            <a:endParaRPr lang="da-DK" dirty="0"/>
          </a:p>
          <a:p>
            <a:endParaRPr lang="en-GB" dirty="0"/>
          </a:p>
        </p:txBody>
      </p:sp>
      <p:pic>
        <p:nvPicPr>
          <p:cNvPr id="1026" name="Picture 2" descr="Image result for facebook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4" y="2347979"/>
            <a:ext cx="1470555" cy="147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155" y="2347980"/>
            <a:ext cx="2604847" cy="147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925" y="5026017"/>
            <a:ext cx="2709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d</a:t>
            </a:r>
            <a:r>
              <a:rPr lang="da-DK" sz="3200" dirty="0" smtClean="0"/>
              <a:t>jvenskab.dk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06641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1" dirty="0"/>
              <a:t>Dershowitz</a:t>
            </a:r>
          </a:p>
          <a:p>
            <a:r>
              <a:rPr lang="en-GB" dirty="0"/>
              <a:t>Israel’s democratic values</a:t>
            </a:r>
          </a:p>
          <a:p>
            <a:r>
              <a:rPr lang="en-GB" dirty="0"/>
              <a:t>The big picture – not a standard of perfection – but comparative perfection and few imperfections</a:t>
            </a:r>
          </a:p>
          <a:p>
            <a:r>
              <a:rPr lang="en-GB" dirty="0"/>
              <a:t>Can you be pro-Israel and pro-Palestinian at once?</a:t>
            </a:r>
          </a:p>
          <a:p>
            <a:r>
              <a:rPr lang="en-GB" dirty="0"/>
              <a:t>Can Palestinians petition the supreme court as a Palestinian – </a:t>
            </a:r>
          </a:p>
          <a:p>
            <a:r>
              <a:rPr lang="en-GB" dirty="0"/>
              <a:t>The purpose of the security barrier and fence</a:t>
            </a:r>
          </a:p>
          <a:p>
            <a:r>
              <a:rPr lang="en-GB" dirty="0"/>
              <a:t> 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Apartheid is a misnomer</a:t>
            </a:r>
          </a:p>
          <a:p>
            <a:r>
              <a:rPr lang="en-GB" dirty="0"/>
              <a:t>Israel is not an apartheid system:</a:t>
            </a:r>
          </a:p>
          <a:p>
            <a:r>
              <a:rPr lang="en-GB" dirty="0"/>
              <a:t> </a:t>
            </a:r>
          </a:p>
          <a:p>
            <a:r>
              <a:rPr lang="en-GB" dirty="0" err="1" smtClean="0"/>
              <a:t>Dobbelt</a:t>
            </a:r>
            <a:r>
              <a:rPr lang="en-GB" dirty="0" smtClean="0"/>
              <a:t> standard – </a:t>
            </a:r>
            <a:r>
              <a:rPr lang="en-GB" dirty="0" err="1" smtClean="0"/>
              <a:t>Mellemøsten</a:t>
            </a:r>
            <a:r>
              <a:rPr lang="en-GB" dirty="0" smtClean="0"/>
              <a:t> og </a:t>
            </a:r>
            <a:r>
              <a:rPr lang="en-GB" dirty="0" err="1" smtClean="0"/>
              <a:t>verden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fuld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/>
              <a:t>Middle </a:t>
            </a:r>
            <a:r>
              <a:rPr lang="en-GB" dirty="0"/>
              <a:t>East is rife with gender and religious </a:t>
            </a:r>
            <a:r>
              <a:rPr lang="en-GB" dirty="0" smtClean="0"/>
              <a:t>apartheid</a:t>
            </a:r>
          </a:p>
          <a:p>
            <a:endParaRPr lang="en-GB" dirty="0"/>
          </a:p>
          <a:p>
            <a:r>
              <a:rPr lang="en-GB" dirty="0"/>
              <a:t>It takes </a:t>
            </a:r>
          </a:p>
          <a:p>
            <a:endParaRPr lang="en-GB" dirty="0"/>
          </a:p>
          <a:p>
            <a:r>
              <a:rPr lang="en-GB" dirty="0"/>
              <a:t>Lack of a counteroffer </a:t>
            </a:r>
          </a:p>
          <a:p>
            <a:r>
              <a:rPr lang="en-GB" dirty="0"/>
              <a:t>On who is the burden of proof??? The ones who have offered peace or the ones who have rejected it.</a:t>
            </a:r>
          </a:p>
          <a:p>
            <a:r>
              <a:rPr lang="en-GB" dirty="0"/>
              <a:t>The Palestinians want the absence of a Jewish state more than their own state</a:t>
            </a:r>
          </a:p>
        </p:txBody>
      </p:sp>
    </p:spTree>
    <p:extLst>
      <p:ext uri="{BB962C8B-B14F-4D97-AF65-F5344CB8AC3E}">
        <p14:creationId xmlns:p14="http://schemas.microsoft.com/office/powerpoint/2010/main" val="778779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1705</TotalTime>
  <Words>667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Israel og den moderne antisemitisme</vt:lpstr>
      <vt:lpstr>Baggrunden for den moderne antisemitisme</vt:lpstr>
      <vt:lpstr>Hvorfor er BDS farlig? Mere anti-israelsk end pro-palæstinensisk</vt:lpstr>
      <vt:lpstr>Hvad er modsvaret?</vt:lpstr>
      <vt:lpstr>Personlig kontakt og positiv udfordring</vt:lpstr>
      <vt:lpstr>Den narrative kamp: Årsag og konsekvens</vt:lpstr>
      <vt:lpstr>Hvad gør vi?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Israel og antisemitisme</dc:title>
  <dc:creator>Dan Herron</dc:creator>
  <cp:lastModifiedBy>Dan Herron</cp:lastModifiedBy>
  <cp:revision>33</cp:revision>
  <dcterms:created xsi:type="dcterms:W3CDTF">2019-10-30T10:27:38Z</dcterms:created>
  <dcterms:modified xsi:type="dcterms:W3CDTF">2019-11-06T11:41:52Z</dcterms:modified>
</cp:coreProperties>
</file>